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90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9" r:id="rId18"/>
    <p:sldId id="288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ED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7" autoAdjust="0"/>
  </p:normalViewPr>
  <p:slideViewPr>
    <p:cSldViewPr snapToGrid="0">
      <p:cViewPr>
        <p:scale>
          <a:sx n="87" d="100"/>
          <a:sy n="87" d="100"/>
        </p:scale>
        <p:origin x="24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D44C5-E3FB-44CB-AA2F-38EE6464EED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86C67-7BE6-48CC-9C37-15DD148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3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4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7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49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16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8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03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77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07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96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5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4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2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1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0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1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1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2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5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1199-F451-41C0-9A56-6AB6DDFBC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9CE8-29F4-475E-8DD3-A17618982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0C2C7-D7BA-4EDA-B098-DDED5D2C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9BCE7-2A7F-4F16-891A-5F1F85F2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77524-C2D5-4EA3-91E2-496797B2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1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B171-65CD-4C2F-A26F-ED4B05BA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6BE4D-57D6-49C3-A0B7-8798F8AF2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C36B-B13F-4268-B265-0DFCD1C5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28798-5F71-4093-B320-5AD9F326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DFC7-6FA0-4A85-AFE2-1017CF1E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3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FEE282-17E4-49B3-AF6A-8DE6D23A3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E67C9-D1BB-4B62-A9F7-366421428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002F2-D972-4F55-8E09-3B6EACE0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6ED31-1467-4708-853F-645C46D0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97D4-31D4-42A8-A0FB-BD11A0F6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BD96-2814-4B24-8D73-296E8363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7235-014B-49EF-80F9-D0C9EE7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9B274-CB70-41E6-892C-AF5D8FC6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09AD1-37AE-4CF4-8171-391481B7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F1BDB-6930-470D-8CEE-F2C9B8F8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EC88-1B54-4A16-A119-6EB0ED53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3CA97-C224-4304-BFB0-D6506879B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9D8D5-A061-4DD8-B854-56A8BA4E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6FEB1-8A31-438C-AC6F-A1E2E491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FEC14-3698-488A-9C01-568CCC54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3AC5-1521-482E-8D75-539D5459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CF93F-0893-42AA-B598-508FC6D98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4E4E9-0C3F-44D8-82B1-AE945E3E0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986D8-742D-44B5-8DB9-09FD515F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66739-204B-4458-ABA6-8CD387BA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6D2AC-2398-49B8-B054-7077F6F1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65A4-3CCE-465A-974A-C3CA7C42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CFE9F-FE56-4A64-8651-480CEA755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61649-E402-49E8-B0F7-72CBD82C2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3BA5E-17BA-4183-BA86-95B6727A4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CB252-DF36-45DD-B653-CD56134B1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98F69-106D-4D39-BEC9-98F49A6F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913E8-4AC5-4551-85C0-D2E0D03F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E613DA-29ED-478B-A04B-905D00AA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666E-8674-49DA-89C9-4302A61F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62ACB-FEB8-4759-92EA-730FD761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176BF-C647-4B3A-A4A3-13C4FB08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1E89B-4DD2-46C3-93DC-63B6EA52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8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9C8E0-7FEE-42E8-A766-81D74DC1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8FB83-79D4-43E9-A10D-B37D1311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2C679-DB23-4C6F-998F-A1A0A5A2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3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5BA2-04A9-49D4-BC22-CE35E575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FA07-ED68-4DF1-90BF-479C4EBA2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8E448-15DB-4E42-93A5-827C479C5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B8613-FD31-4420-A092-7923A324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199BB-3929-4462-BEC1-EA36B0B7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93C3E-8430-425F-BE7B-AB34AB07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F76B-799B-40D7-9B48-02B53A1E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96692-5F19-45A6-8DC7-D09FE5DBC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DE767-B669-4458-9CE8-2547E5A07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800C1-BC07-4624-86BB-AE526092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06D7F-199C-4D7E-99F7-865BCDE0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42A19-0246-4BC3-BC11-B44DBA07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5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6AE7D-DAAD-477B-B428-BF5EE5E8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C5DA6-873E-4DAA-8CEB-12B089489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8D078-F38C-4C7B-8A50-72527CFA2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8CD3C-A0AD-4291-BEE8-2D2943F1771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25BC6-C610-4552-90DF-DD30702E6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0E76-877E-4129-9C5A-A8CD6E0CF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5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5830431"/>
            <a:ext cx="10676708" cy="997528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21784" y="2246327"/>
            <a:ext cx="8251705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                         Session:    Lecture</a:t>
            </a:r>
            <a:r>
              <a:rPr lang="en-US" sz="2400" b="1">
                <a:solidFill>
                  <a:prstClr val="black"/>
                </a:solidFill>
              </a:rPr>
              <a:t>: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Chemical control of breathing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097" y="5442603"/>
            <a:ext cx="1262743" cy="1228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5C52AE-AF34-4FD6-BFC4-93001944CBFF}"/>
              </a:ext>
            </a:extLst>
          </p:cNvPr>
          <p:cNvSpPr txBox="1"/>
          <p:nvPr/>
        </p:nvSpPr>
        <p:spPr>
          <a:xfrm>
            <a:off x="2605428" y="846017"/>
            <a:ext cx="63476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kern="0" dirty="0">
                <a:solidFill>
                  <a:srgbClr val="FF0000"/>
                </a:solidFill>
              </a:rPr>
              <a:t>Respiratory system module</a:t>
            </a:r>
            <a:br>
              <a:rPr lang="en-US" sz="3000" b="1" kern="0" dirty="0">
                <a:solidFill>
                  <a:srgbClr val="FF0000"/>
                </a:solidFill>
              </a:rPr>
            </a:br>
            <a:r>
              <a:rPr lang="en-US" sz="3000" b="1" kern="0" dirty="0">
                <a:solidFill>
                  <a:srgbClr val="FF0000"/>
                </a:solidFill>
              </a:rPr>
              <a:t>Academic year 2021-2022</a:t>
            </a:r>
            <a:br>
              <a:rPr lang="en-US" sz="3000" b="1" kern="0" dirty="0">
                <a:solidFill>
                  <a:srgbClr val="FF0000"/>
                </a:solidFill>
              </a:rPr>
            </a:br>
            <a:r>
              <a:rPr lang="en-US" sz="3000" b="1" kern="0" dirty="0">
                <a:solidFill>
                  <a:srgbClr val="FF0000"/>
                </a:solidFill>
              </a:rPr>
              <a:t>2</a:t>
            </a:r>
            <a:r>
              <a:rPr lang="en-US" sz="3000" b="1" kern="0" baseline="30000" dirty="0">
                <a:solidFill>
                  <a:srgbClr val="FF0000"/>
                </a:solidFill>
              </a:rPr>
              <a:t>ed</a:t>
            </a:r>
            <a:r>
              <a:rPr lang="en-US" sz="3000" b="1" kern="0" dirty="0">
                <a:solidFill>
                  <a:srgbClr val="FF0000"/>
                </a:solidFill>
              </a:rPr>
              <a:t> year S 4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BFB8C2-0C3A-4761-9B2A-0B71EC083335}"/>
              </a:ext>
            </a:extLst>
          </p:cNvPr>
          <p:cNvSpPr txBox="1"/>
          <p:nvPr/>
        </p:nvSpPr>
        <p:spPr>
          <a:xfrm>
            <a:off x="1785587" y="3233343"/>
            <a:ext cx="8251705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Module staff: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Dr. </a:t>
            </a:r>
            <a:r>
              <a:rPr lang="en-US" sz="2400" b="1" dirty="0" err="1">
                <a:solidFill>
                  <a:prstClr val="black"/>
                </a:solidFill>
              </a:rPr>
              <a:t>Nehaya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Mnahi</a:t>
            </a: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/>
              <a:t>[module leader]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Dr. Ahmed </a:t>
            </a:r>
            <a:r>
              <a:rPr lang="en-US" sz="2400" b="1" dirty="0" err="1">
                <a:solidFill>
                  <a:prstClr val="black"/>
                </a:solidFill>
              </a:rPr>
              <a:t>Badr</a:t>
            </a:r>
            <a:endParaRPr lang="en-US" sz="2400" b="1" dirty="0"/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Dr. </a:t>
            </a:r>
            <a:r>
              <a:rPr lang="en-US" sz="2400" b="1" dirty="0" err="1">
                <a:solidFill>
                  <a:prstClr val="black"/>
                </a:solidFill>
              </a:rPr>
              <a:t>Nawal</a:t>
            </a:r>
            <a:r>
              <a:rPr lang="en-US" sz="2400" b="1" dirty="0">
                <a:solidFill>
                  <a:prstClr val="black"/>
                </a:solidFill>
              </a:rPr>
              <a:t> Mustafa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Dr. Firas Mohamed </a:t>
            </a: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 err="1">
                <a:solidFill>
                  <a:prstClr val="black"/>
                </a:solidFill>
              </a:rPr>
              <a:t>Dr.Ahmed</a:t>
            </a:r>
            <a:r>
              <a:rPr lang="en-US" sz="2400" b="1" dirty="0">
                <a:solidFill>
                  <a:prstClr val="black"/>
                </a:solidFill>
              </a:rPr>
              <a:t> Ibrahim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Dr. Ahmed </a:t>
            </a:r>
            <a:r>
              <a:rPr lang="en-US" sz="2400" b="1" dirty="0" err="1">
                <a:solidFill>
                  <a:prstClr val="black"/>
                </a:solidFill>
              </a:rPr>
              <a:t>Jafer</a:t>
            </a: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 err="1">
                <a:solidFill>
                  <a:prstClr val="black"/>
                </a:solidFill>
              </a:rPr>
              <a:t>Dr.Karam</a:t>
            </a:r>
            <a:r>
              <a:rPr lang="en-US" sz="2400" b="1" dirty="0">
                <a:solidFill>
                  <a:prstClr val="black"/>
                </a:solidFill>
              </a:rPr>
              <a:t> Basil </a:t>
            </a:r>
            <a:endParaRPr lang="en-US" sz="2400" b="1" dirty="0"/>
          </a:p>
          <a:p>
            <a:pPr lvl="0"/>
            <a:r>
              <a:rPr lang="en-US" sz="2400" b="1" dirty="0"/>
              <a:t>Dr. </a:t>
            </a:r>
            <a:r>
              <a:rPr lang="en-US" sz="2400" b="1" dirty="0" err="1"/>
              <a:t>Amer</a:t>
            </a:r>
            <a:r>
              <a:rPr lang="en-US" sz="2400" b="1" dirty="0"/>
              <a:t> </a:t>
            </a:r>
            <a:r>
              <a:rPr lang="en-US" sz="2400" b="1" dirty="0" err="1"/>
              <a:t>Qasim</a:t>
            </a:r>
            <a:endParaRPr lang="en-US" sz="2400" dirty="0"/>
          </a:p>
          <a:p>
            <a:pPr lvl="0"/>
            <a:r>
              <a:rPr lang="en-US" sz="2400" b="1" dirty="0"/>
              <a:t>Dr. Ahmed Qassim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Dr. Mohamed Adil</a:t>
            </a:r>
          </a:p>
          <a:p>
            <a:pPr lvl="0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6730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7981" y="1091046"/>
            <a:ext cx="98487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 of asthma: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Wheeze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tightness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Shortness of breath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Investigations:</a:t>
            </a:r>
          </a:p>
          <a:p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Spirometry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77337" y="1158188"/>
            <a:ext cx="54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LO2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00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r="40988"/>
          <a:stretch/>
        </p:blipFill>
        <p:spPr>
          <a:xfrm>
            <a:off x="202622" y="1307779"/>
            <a:ext cx="3839441" cy="3779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15" y="1418289"/>
            <a:ext cx="2736016" cy="4387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26923" y="1123113"/>
            <a:ext cx="54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LO3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65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22083" r="2106" b="2846"/>
          <a:stretch/>
        </p:blipFill>
        <p:spPr>
          <a:xfrm>
            <a:off x="342914" y="2119745"/>
            <a:ext cx="11412875" cy="35297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3403" y="1153770"/>
            <a:ext cx="6348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asthma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09100" y="969104"/>
            <a:ext cx="54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LO3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505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 r="-376"/>
          <a:stretch/>
        </p:blipFill>
        <p:spPr>
          <a:xfrm>
            <a:off x="77931" y="1896341"/>
            <a:ext cx="11639529" cy="41839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1499" y="1072846"/>
            <a:ext cx="4432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asthma severity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45965" y="1072846"/>
            <a:ext cx="54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LO4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05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3" r="-52"/>
          <a:stretch/>
        </p:blipFill>
        <p:spPr>
          <a:xfrm>
            <a:off x="53841" y="1275780"/>
            <a:ext cx="12156409" cy="48910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377336" y="1382681"/>
            <a:ext cx="54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LO5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8235" y="849926"/>
            <a:ext cx="55589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Steps in management of asthma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4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6" y="1520951"/>
            <a:ext cx="11635329" cy="46293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55451" y="961072"/>
            <a:ext cx="54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LO6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586" y="796332"/>
            <a:ext cx="78000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Drugs used in treatment of asthma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9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994"/>
            <a:ext cx="12008709" cy="47264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36433" y="1514092"/>
            <a:ext cx="54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LO6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713" y="911838"/>
            <a:ext cx="4902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Drugs used in treatment of asthma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10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" y="1377957"/>
            <a:ext cx="12035037" cy="47537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23609" y="611666"/>
            <a:ext cx="54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LO6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549" y="955031"/>
            <a:ext cx="335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Drugs used in treatment of asthma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4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6" y="1290655"/>
            <a:ext cx="11695559" cy="49404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77193" y="611666"/>
            <a:ext cx="54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LO6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500" y="944508"/>
            <a:ext cx="335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Drugs used in treatment of asthma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75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1412" y="2967335"/>
            <a:ext cx="3089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38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0075" y="1038082"/>
            <a:ext cx="114152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 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Knowing the pathophysiology of asthma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 of asthma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diagnose asthma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asthma severity.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Steps in management of asthma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drugs used in treatment of asthma</a:t>
            </a:r>
          </a:p>
        </p:txBody>
      </p:sp>
    </p:spTree>
    <p:extLst>
      <p:ext uri="{BB962C8B-B14F-4D97-AF65-F5344CB8AC3E}">
        <p14:creationId xmlns:p14="http://schemas.microsoft.com/office/powerpoint/2010/main" val="374763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3158" y="1820307"/>
            <a:ext cx="114152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We have two major types of air way disease 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Obstructive air way disease which mainly include: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Bronchial asthma 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Chronic obstructive air way disease.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Restrictive air way disease such as ( lung fibrosis , occupation air way disease ..</a:t>
            </a:r>
            <a:r>
              <a:rPr lang="en-GB" sz="2400" dirty="0" err="1"/>
              <a:t>etc</a:t>
            </a:r>
            <a:r>
              <a:rPr lang="en-GB" sz="2400" dirty="0"/>
              <a:t>).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47687" y="1235532"/>
            <a:ext cx="829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LO1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45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0164" y="992332"/>
            <a:ext cx="11419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F0000"/>
                </a:solidFill>
              </a:rPr>
              <a:t>Bronchial asthma</a:t>
            </a:r>
            <a:r>
              <a:rPr lang="en-GB" sz="2400" b="1" dirty="0" smtClean="0">
                <a:solidFill>
                  <a:srgbClr val="FF0000"/>
                </a:solidFill>
              </a:rPr>
              <a:t>: </a:t>
            </a:r>
            <a:endParaRPr lang="en-GB" sz="2400" b="1" dirty="0">
              <a:solidFill>
                <a:srgbClr val="FF0000"/>
              </a:solidFill>
            </a:endParaRPr>
          </a:p>
          <a:p>
            <a:pPr algn="just"/>
            <a:endParaRPr lang="en-GB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 smtClean="0"/>
              <a:t>Asthma </a:t>
            </a:r>
            <a:r>
              <a:rPr lang="en-GB" sz="2400" dirty="0"/>
              <a:t>is a chronic inflammatory disorder of the airways, in which many cells and cellular elements play a role. </a:t>
            </a:r>
            <a:endParaRPr lang="en-GB" sz="2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/>
              <a:t>Chronic inflammation is associated with airway hyper-responsiveness that leads to recurrent episodes of wheezing, breathlessness, chest tightness and coughing, particularly at night and in the early morning. </a:t>
            </a:r>
            <a:endParaRPr lang="en-GB" sz="2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/>
              <a:t>These episodes are usually associated with widespread but variable airflow obstruction within the lung that is </a:t>
            </a:r>
            <a:r>
              <a:rPr lang="en-GB" sz="2400" dirty="0">
                <a:solidFill>
                  <a:schemeClr val="accent1"/>
                </a:solidFill>
              </a:rPr>
              <a:t>often reversible, either spontaneously or with treatment.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121312" y="970449"/>
            <a:ext cx="546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val="100371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0590" y="971550"/>
            <a:ext cx="111266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Airway hyper-reactivity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tendency for airways to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narrow excessively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triggers that have little or no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individuals – is integral to the diagnosis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asthma and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appears to be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related.</a:t>
            </a:r>
          </a:p>
          <a:p>
            <a:pPr algn="just"/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allergens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house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 mites, pets such as cats and dogs, pests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cockroaches, and fungi. Inhalation of an allergen into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airway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followed by an early and late-phase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bronchoconstrictor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62021" y="1191041"/>
            <a:ext cx="546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val="187533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8145" y="1146114"/>
            <a:ext cx="10755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early phase response (EPR) usually involves cells which are normal residents of the respiratory epithelium (mast cells) and pre-formed substances (histamine), whereas cells participating in the late phase reaction (LPR) are </a:t>
            </a:r>
            <a:r>
              <a:rPr lang="en-GB" sz="240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arecruited</a:t>
            </a:r>
            <a:r>
              <a:rPr lang="en-GB" sz="24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circulation (eosinophils, basophils and T cells).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710" y="3856531"/>
            <a:ext cx="10881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mediators also induce chemotactic recruitment and activation of eosinophils and neutrophils during the late-phase reaction (LPR). The numbers of eosinophils and neutrophils are increased 4 h after challenge with allergen in the </a:t>
            </a:r>
            <a:r>
              <a:rPr lang="en-GB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broncho</a:t>
            </a:r>
            <a:r>
              <a:rPr lang="en-GB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-alveolar lavage fluid (BAL) of asthmatics who show an LPR.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62021" y="961448"/>
            <a:ext cx="546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val="380089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3" y="1415084"/>
            <a:ext cx="9950334" cy="47623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03993" y="1045752"/>
            <a:ext cx="546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val="164992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8" y="1026963"/>
            <a:ext cx="11931004" cy="50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30649" y="1016330"/>
            <a:ext cx="546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val="275993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6231061"/>
            <a:ext cx="10676708" cy="596897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6" y="6127027"/>
            <a:ext cx="1262743" cy="66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1167136"/>
            <a:ext cx="11610503" cy="49062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37875" y="955673"/>
            <a:ext cx="546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val="2137570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727</Words>
  <Application>Microsoft Office PowerPoint</Application>
  <PresentationFormat>Widescreen</PresentationFormat>
  <Paragraphs>137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 module Academic year 2020-2021 2ed year S 4 </dc:title>
  <dc:creator>Nehaya Alubudy</dc:creator>
  <cp:lastModifiedBy>Mohammed Adel</cp:lastModifiedBy>
  <cp:revision>73</cp:revision>
  <dcterms:created xsi:type="dcterms:W3CDTF">2021-05-14T13:31:12Z</dcterms:created>
  <dcterms:modified xsi:type="dcterms:W3CDTF">2022-04-11T14:17:41Z</dcterms:modified>
</cp:coreProperties>
</file>